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itter Medium"/>
      <p:regular r:id="rId17"/>
    </p:embeddedFont>
    <p:embeddedFont>
      <p:font typeface="Bitter Medium"/>
      <p:regular r:id="rId18"/>
    </p:embeddedFont>
    <p:embeddedFont>
      <p:font typeface="Bitter Medium"/>
      <p:regular r:id="rId19"/>
    </p:embeddedFont>
    <p:embeddedFont>
      <p:font typeface="Bitter Medium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png>
</file>

<file path=ppt/media/image-10-11.png>
</file>

<file path=ppt/media/image-10-12.svg>
</file>

<file path=ppt/media/image-10-2.png>
</file>

<file path=ppt/media/image-10-3.svg>
</file>

<file path=ppt/media/image-10-4.png>
</file>

<file path=ppt/media/image-10-5.png>
</file>

<file path=ppt/media/image-10-6.svg>
</file>

<file path=ppt/media/image-10-7.pn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svg>
</file>

<file path=ppt/media/image-3-4.png>
</file>

<file path=ppt/media/image-3-5.png>
</file>

<file path=ppt/media/image-3-6.png>
</file>

<file path=ppt/media/image-3-7.png>
</file>

<file path=ppt/media/image-4-1.png>
</file>

<file path=ppt/media/image-5-1.png>
</file>

<file path=ppt/media/image-5-2.png>
</file>

<file path=ppt/media/image-5-3.svg>
</file>

<file path=ppt/media/image-7-1.png>
</file>

<file path=ppt/media/image-7-2.png>
</file>

<file path=ppt/media/image-7-3.svg>
</file>

<file path=ppt/media/image-9-1.png>
</file>

<file path=ppt/media/image-9-2.svg>
</file>

<file path=ppt/media/image-9-3.png>
</file>

<file path=ppt/media/image-9-4.sv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image" Target="../media/image-10-10.png"/><Relationship Id="rId11" Type="http://schemas.openxmlformats.org/officeDocument/2006/relationships/image" Target="../media/image-10-11.png"/><Relationship Id="rId12" Type="http://schemas.openxmlformats.org/officeDocument/2006/relationships/image" Target="../media/image-10-12.svg"/><Relationship Id="rId13" Type="http://schemas.openxmlformats.org/officeDocument/2006/relationships/slideLayout" Target="../slideLayouts/slideLayout11.xml"/><Relationship Id="rId1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8" Type="http://schemas.openxmlformats.org/officeDocument/2006/relationships/slideLayout" Target="../slideLayouts/slideLayout4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 Shopping Behaviour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Uncovering insights from 3,900 purchases to guide strategic business decisions through data-driven analysis of spending patterns, customer segments, and product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680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170515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analysis of 3,900 transactions reveals actionable patterns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15633" y="3396377"/>
            <a:ext cx="339328" cy="3393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61548"/>
            <a:ext cx="32387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Clear classification enables targeted retention and acquisition strategies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75201" y="3396377"/>
            <a:ext cx="339328" cy="3393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132665"/>
            <a:ext cx="29547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Revenue Optimization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623084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Subscription and loyalty programs offer significant growth opportunities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75201" y="5655945"/>
            <a:ext cx="339328" cy="33932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Strategic Direction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Recommendations provide clear roadmap for business improvement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015633" y="5655945"/>
            <a:ext cx="339328" cy="33932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479233"/>
            <a:ext cx="1609487" cy="426244"/>
          </a:xfrm>
          <a:prstGeom prst="roundRect">
            <a:avLst>
              <a:gd name="adj" fmla="val 17880"/>
            </a:avLst>
          </a:prstGeom>
          <a:solidFill>
            <a:srgbClr val="FCE2CF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547217"/>
            <a:ext cx="133731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PROJECT SCOPE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9962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at a Glance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3158490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3,900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900113" y="4190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680704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Transactions analyzed across various product categories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125278" y="3158490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18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4231719" y="4190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Features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125278" y="4680704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attributes covering demographics and behavior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456884" y="3158490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50</a:t>
            </a:r>
            <a:endParaRPr lang="en-US" sz="5850" dirty="0"/>
          </a:p>
        </p:txBody>
      </p:sp>
      <p:sp>
        <p:nvSpPr>
          <p:cNvPr id="12" name="Text 10"/>
          <p:cNvSpPr/>
          <p:nvPr/>
        </p:nvSpPr>
        <p:spPr>
          <a:xfrm>
            <a:off x="7563326" y="4190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456884" y="4680704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Geographic diversity across customer base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788491" y="3158490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25</a:t>
            </a:r>
            <a:endParaRPr lang="en-US" sz="5850" dirty="0"/>
          </a:p>
        </p:txBody>
      </p:sp>
      <p:sp>
        <p:nvSpPr>
          <p:cNvPr id="15" name="Text 13"/>
          <p:cNvSpPr/>
          <p:nvPr/>
        </p:nvSpPr>
        <p:spPr>
          <a:xfrm>
            <a:off x="10894933" y="4190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Product Types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10788491" y="4680704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Wide variety of items purchased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602456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data dimensions include customer demographics, purchase details, shopping behavior patterns, and subscription status—providing a 360-degree view of customer activity.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4616" y="577929"/>
            <a:ext cx="1980605" cy="409575"/>
          </a:xfrm>
          <a:prstGeom prst="roundRect">
            <a:avLst>
              <a:gd name="adj" fmla="val 17221"/>
            </a:avLst>
          </a:prstGeom>
          <a:noFill/>
          <a:ln w="7620">
            <a:solidFill>
              <a:srgbClr val="D2600F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8085" y="698778"/>
            <a:ext cx="167878" cy="1678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19902" y="648414"/>
            <a:ext cx="1461849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2600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ANALYSIS</a:t>
            </a:r>
            <a:endParaRPr lang="en-US" sz="1300" dirty="0"/>
          </a:p>
        </p:txBody>
      </p:sp>
      <p:sp>
        <p:nvSpPr>
          <p:cNvPr id="6" name="Text 2"/>
          <p:cNvSpPr/>
          <p:nvPr/>
        </p:nvSpPr>
        <p:spPr>
          <a:xfrm>
            <a:off x="734616" y="1071443"/>
            <a:ext cx="6274475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Preparation Pipeline</a:t>
            </a:r>
            <a:endParaRPr lang="en-US" sz="41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616" y="2042279"/>
            <a:ext cx="1049536" cy="154519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94059" y="2252186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Loading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994059" y="2706053"/>
            <a:ext cx="6415326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Imported transactional data and performed initial structure checks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616" y="3587472"/>
            <a:ext cx="1049536" cy="125944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94059" y="3797379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Exploration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1994059" y="4251246"/>
            <a:ext cx="6415326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Used df.info() and .describe() for summary statistics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616" y="4846915"/>
            <a:ext cx="1049536" cy="154519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94059" y="5056823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Cleaning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994059" y="5510689"/>
            <a:ext cx="6415326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Handled 37 missing values in Review Rating using median imputation</a:t>
            </a:r>
            <a:endParaRPr lang="en-US" sz="1650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616" y="6392108"/>
            <a:ext cx="1049536" cy="1259443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994059" y="6602016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Engineering</a:t>
            </a:r>
            <a:endParaRPr lang="en-US" sz="2050" dirty="0"/>
          </a:p>
        </p:txBody>
      </p:sp>
      <p:sp>
        <p:nvSpPr>
          <p:cNvPr id="18" name="Text 10"/>
          <p:cNvSpPr/>
          <p:nvPr/>
        </p:nvSpPr>
        <p:spPr>
          <a:xfrm>
            <a:off x="1994059" y="7055882"/>
            <a:ext cx="6415326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Created age groups and purchase frequency features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2217" y="465296"/>
            <a:ext cx="4883348" cy="528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Summary Statistics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592217" y="1416963"/>
            <a:ext cx="2459712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 Demographics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592217" y="1850588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 range: 18-70 years (mean: 44 years)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92217" y="2180392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Gender split: 2,652 male customers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92217" y="2510195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Subscription tracking included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92217" y="2950012"/>
            <a:ext cx="2115145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Purchase Patterns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592217" y="3383637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Amount range: $20-$100 (mean: $59.76)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592217" y="3713440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 product categories analyzed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592217" y="4043243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Clothing most popular (1,737 purchases)</a:t>
            </a:r>
            <a:endParaRPr lang="en-US" sz="130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9155" y="1438037"/>
            <a:ext cx="6516648" cy="6516648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592217" y="8335208"/>
            <a:ext cx="13445966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Column standardization to snake case improved readability. Redundant promo_code_used column was dropped after consistency verification with discount_applied.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72784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6270" y="2916793"/>
            <a:ext cx="704850" cy="341828"/>
          </a:xfrm>
          <a:prstGeom prst="roundRect">
            <a:avLst>
              <a:gd name="adj" fmla="val 17872"/>
            </a:avLst>
          </a:prstGeom>
          <a:solidFill>
            <a:srgbClr val="FCE2CF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5331" y="3015020"/>
            <a:ext cx="145375" cy="1453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63335" y="2971324"/>
            <a:ext cx="268724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SQL</a:t>
            </a:r>
            <a:endParaRPr lang="en-US" sz="1100" dirty="0"/>
          </a:p>
        </p:txBody>
      </p:sp>
      <p:sp>
        <p:nvSpPr>
          <p:cNvPr id="6" name="Text 2"/>
          <p:cNvSpPr/>
          <p:nvPr/>
        </p:nvSpPr>
        <p:spPr>
          <a:xfrm>
            <a:off x="636270" y="3331250"/>
            <a:ext cx="6202561" cy="568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Business Questions Analyzed</a:t>
            </a:r>
            <a:endParaRPr lang="en-US" sz="3550" dirty="0"/>
          </a:p>
        </p:txBody>
      </p:sp>
      <p:sp>
        <p:nvSpPr>
          <p:cNvPr id="7" name="Shape 3"/>
          <p:cNvSpPr/>
          <p:nvPr/>
        </p:nvSpPr>
        <p:spPr>
          <a:xfrm>
            <a:off x="636270" y="4444722"/>
            <a:ext cx="6587966" cy="1343144"/>
          </a:xfrm>
          <a:prstGeom prst="roundRect">
            <a:avLst>
              <a:gd name="adj" fmla="val 8169"/>
            </a:avLst>
          </a:prstGeom>
          <a:solidFill>
            <a:srgbClr val="FFF8F0"/>
          </a:solidFill>
          <a:ln/>
        </p:spPr>
      </p:sp>
      <p:sp>
        <p:nvSpPr>
          <p:cNvPr id="8" name="Shape 4"/>
          <p:cNvSpPr/>
          <p:nvPr/>
        </p:nvSpPr>
        <p:spPr>
          <a:xfrm>
            <a:off x="636270" y="4421862"/>
            <a:ext cx="6587966" cy="91440"/>
          </a:xfrm>
          <a:prstGeom prst="roundRect">
            <a:avLst>
              <a:gd name="adj" fmla="val 83515"/>
            </a:avLst>
          </a:prstGeom>
          <a:solidFill>
            <a:srgbClr val="D2600F"/>
          </a:solidFill>
          <a:ln/>
        </p:spPr>
      </p:sp>
      <p:sp>
        <p:nvSpPr>
          <p:cNvPr id="9" name="Shape 5"/>
          <p:cNvSpPr/>
          <p:nvPr/>
        </p:nvSpPr>
        <p:spPr>
          <a:xfrm>
            <a:off x="3657540" y="4172069"/>
            <a:ext cx="545425" cy="545425"/>
          </a:xfrm>
          <a:prstGeom prst="roundRect">
            <a:avLst>
              <a:gd name="adj" fmla="val 167649"/>
            </a:avLst>
          </a:prstGeom>
          <a:solidFill>
            <a:srgbClr val="D2600F"/>
          </a:solidFill>
          <a:ln/>
        </p:spPr>
      </p:sp>
      <p:sp>
        <p:nvSpPr>
          <p:cNvPr id="10" name="Text 6"/>
          <p:cNvSpPr/>
          <p:nvPr/>
        </p:nvSpPr>
        <p:spPr>
          <a:xfrm>
            <a:off x="3821132" y="4308396"/>
            <a:ext cx="218123" cy="272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840938" y="4899184"/>
            <a:ext cx="2272784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Revenue by Gender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840938" y="5292328"/>
            <a:ext cx="6178629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Compared total revenue generated by male vs. female customers</a:t>
            </a:r>
            <a:endParaRPr lang="en-US" sz="1400" dirty="0"/>
          </a:p>
        </p:txBody>
      </p:sp>
      <p:sp>
        <p:nvSpPr>
          <p:cNvPr id="13" name="Shape 9"/>
          <p:cNvSpPr/>
          <p:nvPr/>
        </p:nvSpPr>
        <p:spPr>
          <a:xfrm>
            <a:off x="7406045" y="4444722"/>
            <a:ext cx="6588085" cy="1343144"/>
          </a:xfrm>
          <a:prstGeom prst="roundRect">
            <a:avLst>
              <a:gd name="adj" fmla="val 8169"/>
            </a:avLst>
          </a:prstGeom>
          <a:solidFill>
            <a:srgbClr val="FFF8F0"/>
          </a:solidFill>
          <a:ln/>
        </p:spPr>
      </p:sp>
      <p:sp>
        <p:nvSpPr>
          <p:cNvPr id="14" name="Shape 10"/>
          <p:cNvSpPr/>
          <p:nvPr/>
        </p:nvSpPr>
        <p:spPr>
          <a:xfrm>
            <a:off x="7406045" y="4421862"/>
            <a:ext cx="6588085" cy="91440"/>
          </a:xfrm>
          <a:prstGeom prst="roundRect">
            <a:avLst>
              <a:gd name="adj" fmla="val 83515"/>
            </a:avLst>
          </a:prstGeom>
          <a:solidFill>
            <a:srgbClr val="D2600F"/>
          </a:solidFill>
          <a:ln/>
        </p:spPr>
      </p:sp>
      <p:sp>
        <p:nvSpPr>
          <p:cNvPr id="15" name="Shape 11"/>
          <p:cNvSpPr/>
          <p:nvPr/>
        </p:nvSpPr>
        <p:spPr>
          <a:xfrm>
            <a:off x="10427315" y="4172069"/>
            <a:ext cx="545425" cy="545425"/>
          </a:xfrm>
          <a:prstGeom prst="roundRect">
            <a:avLst>
              <a:gd name="adj" fmla="val 167649"/>
            </a:avLst>
          </a:prstGeom>
          <a:solidFill>
            <a:srgbClr val="D2600F"/>
          </a:solidFill>
          <a:ln/>
        </p:spPr>
      </p:sp>
      <p:sp>
        <p:nvSpPr>
          <p:cNvPr id="16" name="Text 12"/>
          <p:cNvSpPr/>
          <p:nvPr/>
        </p:nvSpPr>
        <p:spPr>
          <a:xfrm>
            <a:off x="10590907" y="4308396"/>
            <a:ext cx="218123" cy="272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1700" dirty="0"/>
          </a:p>
        </p:txBody>
      </p:sp>
      <p:sp>
        <p:nvSpPr>
          <p:cNvPr id="17" name="Text 13"/>
          <p:cNvSpPr/>
          <p:nvPr/>
        </p:nvSpPr>
        <p:spPr>
          <a:xfrm>
            <a:off x="7610713" y="4899184"/>
            <a:ext cx="3279100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High-Spending Discount Users</a:t>
            </a: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7610713" y="5292328"/>
            <a:ext cx="6178748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Identified customers using discounts but spending above average</a:t>
            </a:r>
            <a:endParaRPr lang="en-US" sz="1400" dirty="0"/>
          </a:p>
        </p:txBody>
      </p:sp>
      <p:sp>
        <p:nvSpPr>
          <p:cNvPr id="19" name="Shape 15"/>
          <p:cNvSpPr/>
          <p:nvPr/>
        </p:nvSpPr>
        <p:spPr>
          <a:xfrm>
            <a:off x="636270" y="6242328"/>
            <a:ext cx="6587966" cy="1343144"/>
          </a:xfrm>
          <a:prstGeom prst="roundRect">
            <a:avLst>
              <a:gd name="adj" fmla="val 8169"/>
            </a:avLst>
          </a:prstGeom>
          <a:solidFill>
            <a:srgbClr val="FFF8F0"/>
          </a:solidFill>
          <a:ln/>
        </p:spPr>
      </p:sp>
      <p:sp>
        <p:nvSpPr>
          <p:cNvPr id="20" name="Shape 16"/>
          <p:cNvSpPr/>
          <p:nvPr/>
        </p:nvSpPr>
        <p:spPr>
          <a:xfrm>
            <a:off x="636270" y="6219468"/>
            <a:ext cx="6587966" cy="91440"/>
          </a:xfrm>
          <a:prstGeom prst="roundRect">
            <a:avLst>
              <a:gd name="adj" fmla="val 83515"/>
            </a:avLst>
          </a:prstGeom>
          <a:solidFill>
            <a:srgbClr val="D2600F"/>
          </a:solidFill>
          <a:ln/>
        </p:spPr>
      </p:sp>
      <p:sp>
        <p:nvSpPr>
          <p:cNvPr id="21" name="Shape 17"/>
          <p:cNvSpPr/>
          <p:nvPr/>
        </p:nvSpPr>
        <p:spPr>
          <a:xfrm>
            <a:off x="3657540" y="5969675"/>
            <a:ext cx="545425" cy="545425"/>
          </a:xfrm>
          <a:prstGeom prst="roundRect">
            <a:avLst>
              <a:gd name="adj" fmla="val 167649"/>
            </a:avLst>
          </a:prstGeom>
          <a:solidFill>
            <a:srgbClr val="D2600F"/>
          </a:solidFill>
          <a:ln/>
        </p:spPr>
      </p:sp>
      <p:sp>
        <p:nvSpPr>
          <p:cNvPr id="22" name="Text 18"/>
          <p:cNvSpPr/>
          <p:nvPr/>
        </p:nvSpPr>
        <p:spPr>
          <a:xfrm>
            <a:off x="3821132" y="6106001"/>
            <a:ext cx="218123" cy="272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1700" dirty="0"/>
          </a:p>
        </p:txBody>
      </p:sp>
      <p:sp>
        <p:nvSpPr>
          <p:cNvPr id="23" name="Text 19"/>
          <p:cNvSpPr/>
          <p:nvPr/>
        </p:nvSpPr>
        <p:spPr>
          <a:xfrm>
            <a:off x="840938" y="6696789"/>
            <a:ext cx="2272784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Top-Rated Products</a:t>
            </a:r>
            <a:endParaRPr lang="en-US" sz="1750" dirty="0"/>
          </a:p>
        </p:txBody>
      </p:sp>
      <p:sp>
        <p:nvSpPr>
          <p:cNvPr id="24" name="Text 20"/>
          <p:cNvSpPr/>
          <p:nvPr/>
        </p:nvSpPr>
        <p:spPr>
          <a:xfrm>
            <a:off x="840938" y="7089934"/>
            <a:ext cx="6178629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Found 5 products with highest average review ratings</a:t>
            </a:r>
            <a:endParaRPr lang="en-US" sz="1400" dirty="0"/>
          </a:p>
        </p:txBody>
      </p:sp>
      <p:sp>
        <p:nvSpPr>
          <p:cNvPr id="25" name="Shape 21"/>
          <p:cNvSpPr/>
          <p:nvPr/>
        </p:nvSpPr>
        <p:spPr>
          <a:xfrm>
            <a:off x="7406045" y="6242328"/>
            <a:ext cx="6588085" cy="1343144"/>
          </a:xfrm>
          <a:prstGeom prst="roundRect">
            <a:avLst>
              <a:gd name="adj" fmla="val 8169"/>
            </a:avLst>
          </a:prstGeom>
          <a:solidFill>
            <a:srgbClr val="FFF8F0"/>
          </a:solidFill>
          <a:ln/>
        </p:spPr>
      </p:sp>
      <p:sp>
        <p:nvSpPr>
          <p:cNvPr id="26" name="Shape 22"/>
          <p:cNvSpPr/>
          <p:nvPr/>
        </p:nvSpPr>
        <p:spPr>
          <a:xfrm>
            <a:off x="7406045" y="6219468"/>
            <a:ext cx="6588085" cy="91440"/>
          </a:xfrm>
          <a:prstGeom prst="roundRect">
            <a:avLst>
              <a:gd name="adj" fmla="val 83515"/>
            </a:avLst>
          </a:prstGeom>
          <a:solidFill>
            <a:srgbClr val="D2600F"/>
          </a:solidFill>
          <a:ln/>
        </p:spPr>
      </p:sp>
      <p:sp>
        <p:nvSpPr>
          <p:cNvPr id="27" name="Shape 23"/>
          <p:cNvSpPr/>
          <p:nvPr/>
        </p:nvSpPr>
        <p:spPr>
          <a:xfrm>
            <a:off x="10427315" y="5969675"/>
            <a:ext cx="545425" cy="545425"/>
          </a:xfrm>
          <a:prstGeom prst="roundRect">
            <a:avLst>
              <a:gd name="adj" fmla="val 167649"/>
            </a:avLst>
          </a:prstGeom>
          <a:solidFill>
            <a:srgbClr val="D2600F"/>
          </a:solidFill>
          <a:ln/>
        </p:spPr>
      </p:sp>
      <p:sp>
        <p:nvSpPr>
          <p:cNvPr id="28" name="Text 24"/>
          <p:cNvSpPr/>
          <p:nvPr/>
        </p:nvSpPr>
        <p:spPr>
          <a:xfrm>
            <a:off x="10590907" y="6106001"/>
            <a:ext cx="218123" cy="272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4</a:t>
            </a:r>
            <a:endParaRPr lang="en-US" sz="1700" dirty="0"/>
          </a:p>
        </p:txBody>
      </p:sp>
      <p:sp>
        <p:nvSpPr>
          <p:cNvPr id="29" name="Text 25"/>
          <p:cNvSpPr/>
          <p:nvPr/>
        </p:nvSpPr>
        <p:spPr>
          <a:xfrm>
            <a:off x="7610713" y="6696789"/>
            <a:ext cx="2272784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Shipping Analysis</a:t>
            </a:r>
            <a:endParaRPr lang="en-US" sz="1750" dirty="0"/>
          </a:p>
        </p:txBody>
      </p:sp>
      <p:sp>
        <p:nvSpPr>
          <p:cNvPr id="30" name="Text 26"/>
          <p:cNvSpPr/>
          <p:nvPr/>
        </p:nvSpPr>
        <p:spPr>
          <a:xfrm>
            <a:off x="7610713" y="7089934"/>
            <a:ext cx="6178748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Compared purchase amounts between Standard and Express shipping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7611"/>
            <a:ext cx="60661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Advanced SQL Insights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00018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D2600F"/>
          </a:solidFill>
          <a:ln w="7620">
            <a:solidFill>
              <a:srgbClr val="EB7928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2344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Subscriber Value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724870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Compared average spend and total revenue across subscription status to identify premium customer segments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000018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C3CDC1"/>
          </a:solidFill>
          <a:ln w="7620">
            <a:solidFill>
              <a:srgbClr val="A9B3A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51396" y="3234452"/>
            <a:ext cx="29026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Discount Dependency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3724870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Identified 5 products with highest percentage of discounted purchases for pricing strategy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000018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FBE2D1"/>
          </a:solidFill>
          <a:ln w="7620">
            <a:solidFill>
              <a:srgbClr val="E1C8B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3234452"/>
            <a:ext cx="32387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3724870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Classified customers into New, Returning, and Loyal segments based on purchase history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66606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Additional analysis revealed top 3 products per category, providing actionable insights for inventory and marketing optimization.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2787491"/>
            <a:ext cx="1841302" cy="426244"/>
          </a:xfrm>
          <a:prstGeom prst="roundRect">
            <a:avLst>
              <a:gd name="adj" fmla="val 17880"/>
            </a:avLst>
          </a:prstGeom>
          <a:solidFill>
            <a:srgbClr val="FCE2CF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878" y="2909888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02055" y="2855476"/>
            <a:ext cx="129694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VISUALIZATION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793790" y="33044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7" name="Text 3"/>
          <p:cNvSpPr/>
          <p:nvPr/>
        </p:nvSpPr>
        <p:spPr>
          <a:xfrm>
            <a:off x="793790" y="435340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dashboard consolidates all findings into a single view, enabling stakeholders to explore customer behavior patterns, revenue trends, and product performance metrics dynamically.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602706"/>
            <a:ext cx="2014180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D2600F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2678311"/>
            <a:ext cx="172676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2600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STRATEGIC ACTIONS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3134916"/>
            <a:ext cx="75028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Business Recommendations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44106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90108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Promote exclusive benefits to convert more customers into subscribers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35893" y="44106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235893" y="490108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Reward repeat buyers to move them into the "Loyal" segment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4410670"/>
            <a:ext cx="30377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677995" y="490108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Balance sales boosts with margin control for sustainable growth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733" y="636389"/>
            <a:ext cx="7096839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Marketing &amp; Product Strategy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24733" y="1826895"/>
            <a:ext cx="7706439" cy="2119313"/>
          </a:xfrm>
          <a:prstGeom prst="roundRect">
            <a:avLst>
              <a:gd name="adj" fmla="val 4104"/>
            </a:avLst>
          </a:prstGeom>
          <a:solidFill>
            <a:srgbClr val="FCE2CF"/>
          </a:solidFill>
          <a:ln w="7620">
            <a:solidFill>
              <a:srgbClr val="D2600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9403" y="2041565"/>
            <a:ext cx="621149" cy="621149"/>
          </a:xfrm>
          <a:prstGeom prst="roundRect">
            <a:avLst>
              <a:gd name="adj" fmla="val 14719633"/>
            </a:avLst>
          </a:prstGeom>
          <a:solidFill>
            <a:srgbClr val="D2600F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10258" y="2212300"/>
            <a:ext cx="279440" cy="2794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39403" y="2869763"/>
            <a:ext cx="2588419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Product Positioning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939403" y="3400306"/>
            <a:ext cx="7277100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Highlight top-rated and best-selling products in marketing campaigns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24733" y="4153257"/>
            <a:ext cx="7706439" cy="2119313"/>
          </a:xfrm>
          <a:prstGeom prst="roundRect">
            <a:avLst>
              <a:gd name="adj" fmla="val 4104"/>
            </a:avLst>
          </a:prstGeom>
          <a:solidFill>
            <a:srgbClr val="FCE2CF"/>
          </a:solidFill>
          <a:ln w="7620">
            <a:solidFill>
              <a:srgbClr val="C3CDC1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939403" y="4367927"/>
            <a:ext cx="621149" cy="621149"/>
          </a:xfrm>
          <a:prstGeom prst="roundRect">
            <a:avLst>
              <a:gd name="adj" fmla="val 14719633"/>
            </a:avLst>
          </a:prstGeom>
          <a:solidFill>
            <a:srgbClr val="C3CDC1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0258" y="4538663"/>
            <a:ext cx="279440" cy="27944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39403" y="5196126"/>
            <a:ext cx="2588419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Targeted Marketing</a:t>
            </a:r>
            <a:endParaRPr lang="en-US" sz="2000" dirty="0"/>
          </a:p>
        </p:txBody>
      </p:sp>
      <p:sp>
        <p:nvSpPr>
          <p:cNvPr id="12" name="Text 8"/>
          <p:cNvSpPr/>
          <p:nvPr/>
        </p:nvSpPr>
        <p:spPr>
          <a:xfrm>
            <a:off x="939403" y="5726668"/>
            <a:ext cx="7277100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Focus efforts on high-revenue age groups and express-shipping users</a:t>
            </a:r>
            <a:endParaRPr lang="en-US" sz="160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3856" y="1826895"/>
            <a:ext cx="4969312" cy="496931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24733" y="7261979"/>
            <a:ext cx="131809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Strategic focus on customer segments with highest lifetime value will maximize ROI and drive sustainable revenue growth.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2026-01-01T15:16:28Z</dcterms:created>
  <dcterms:modified xsi:type="dcterms:W3CDTF">2026-01-01T15:16:28Z</dcterms:modified>
</cp:coreProperties>
</file>